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6" r:id="rId5"/>
    <p:sldId id="267" r:id="rId6"/>
    <p:sldId id="269" r:id="rId7"/>
    <p:sldId id="261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94660"/>
  </p:normalViewPr>
  <p:slideViewPr>
    <p:cSldViewPr>
      <p:cViewPr varScale="1">
        <p:scale>
          <a:sx n="84" d="100"/>
          <a:sy n="84" d="100"/>
        </p:scale>
        <p:origin x="-106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B3EBF-36E2-4548-B76A-BB5826EB3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40AD5-A6AB-43E2-9A64-27B784AC0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2A309-E820-4BD7-B66C-CC0DCF224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71A18-AB1D-4325-A54D-33DB2A50F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52439-8780-4CCA-83A6-0E3E0FD68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67DB0-1EF9-41FC-9E54-A7B542A50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365EB-238B-44B8-B9AE-EF0522B9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09DB-3F07-45AC-966A-AAC4003F2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BBD5-7151-4286-9FEF-3074CE1F6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FBDF2-EDD6-4E0B-AD99-44F5DF215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CE86E-1373-4791-90E5-365CA3B21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" name="Object 9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33" name="Image" r:id="rId14" imgW="9228581" imgH="9655266" progId="">
              <p:embed/>
            </p:oleObj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0459C2-BF4E-466C-B4CE-437B0A5C7F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6632"/>
            <a:ext cx="8569325" cy="1295871"/>
          </a:xfrm>
        </p:spPr>
        <p:txBody>
          <a:bodyPr/>
          <a:lstStyle/>
          <a:p>
            <a:r>
              <a:rPr lang="cs-CZ" sz="4400" dirty="0"/>
              <a:t>Metodika </a:t>
            </a:r>
            <a:r>
              <a:rPr lang="cs-CZ" sz="4400"/>
              <a:t>výzkumu </a:t>
            </a:r>
            <a:r>
              <a:rPr lang="cs-CZ" sz="4400" smtClean="0"/>
              <a:t>kořenů</a:t>
            </a:r>
            <a:r>
              <a:rPr lang="en-US" sz="4400" smtClean="0"/>
              <a:t> a AM symbi</a:t>
            </a:r>
            <a:r>
              <a:rPr lang="cs-CZ" sz="4400" smtClean="0"/>
              <a:t>ózy</a:t>
            </a:r>
            <a:r>
              <a:rPr lang="en-US" sz="4400" smtClean="0"/>
              <a:t>:</a:t>
            </a:r>
            <a:r>
              <a:rPr lang="cs-CZ" sz="4400" smtClean="0"/>
              <a:t> vybrané </a:t>
            </a:r>
            <a:r>
              <a:rPr lang="cs-CZ" sz="4400" dirty="0"/>
              <a:t>články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556792"/>
            <a:ext cx="6400800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Petr Šmilauer</a:t>
            </a:r>
            <a:endParaRPr lang="en-US" dirty="0"/>
          </a:p>
        </p:txBody>
      </p:sp>
      <p:pic>
        <p:nvPicPr>
          <p:cNvPr id="5" name="Picture 4" descr="Roots-we-eat-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76514"/>
            <a:ext cx="4824536" cy="4881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n-US" sz="2800" dirty="0" err="1" smtClean="0"/>
              <a:t>Mycorrhizal</a:t>
            </a:r>
            <a:r>
              <a:rPr lang="en-US" sz="2800" dirty="0" smtClean="0"/>
              <a:t> networks: common goods of plants shared under unequal terms of trade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F. </a:t>
            </a:r>
            <a:r>
              <a:rPr lang="en-US" sz="1400" dirty="0" err="1" smtClean="0"/>
              <a:t>Walder</a:t>
            </a:r>
            <a:r>
              <a:rPr lang="en-US" sz="1400" dirty="0" smtClean="0"/>
              <a:t> et al. 2012, </a:t>
            </a:r>
            <a:r>
              <a:rPr lang="en-US" sz="1400" i="1" dirty="0" smtClean="0"/>
              <a:t>Plant Physiology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853136"/>
          </a:xfrm>
        </p:spPr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se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druhy</a:t>
            </a:r>
            <a:r>
              <a:rPr lang="en-US" dirty="0" smtClean="0"/>
              <a:t> </a:t>
            </a:r>
            <a:r>
              <a:rPr lang="en-US" dirty="0" err="1" smtClean="0"/>
              <a:t>rostlin</a:t>
            </a:r>
            <a:r>
              <a:rPr lang="en-US" dirty="0" smtClean="0"/>
              <a:t>, </a:t>
            </a:r>
            <a:r>
              <a:rPr lang="en-US" dirty="0" err="1" smtClean="0"/>
              <a:t>propojen</a:t>
            </a:r>
            <a:r>
              <a:rPr lang="cs-CZ" dirty="0" smtClean="0"/>
              <a:t>é CMN, podílejí na nákladech a jak jsou mezi ně rozděleny zisky?</a:t>
            </a:r>
          </a:p>
          <a:p>
            <a:r>
              <a:rPr lang="cs-CZ" dirty="0" smtClean="0"/>
              <a:t>Výdaje v C měřeny biomasou mycelia, příjmy P a N pomocí radioisotopů: omezeno na příjem houbou pomocí prostorové izolace kompartmenty</a:t>
            </a:r>
          </a:p>
          <a:p>
            <a:r>
              <a:rPr lang="cs-CZ" dirty="0" smtClean="0"/>
              <a:t>Podíl na nákladech odhadnut pomocí </a:t>
            </a:r>
            <a:r>
              <a:rPr lang="cs-CZ" dirty="0" smtClean="0">
                <a:latin typeface="Symbol" pitchFamily="18" charset="2"/>
              </a:rPr>
              <a:t>d</a:t>
            </a:r>
            <a:r>
              <a:rPr lang="cs-CZ" baseline="30000" dirty="0" smtClean="0"/>
              <a:t>13</a:t>
            </a:r>
            <a:r>
              <a:rPr lang="cs-CZ" dirty="0" smtClean="0"/>
              <a:t>C buď z veškerého uhlíku nebo z C v AMF-specifické PLFA</a:t>
            </a:r>
          </a:p>
          <a:p>
            <a:r>
              <a:rPr lang="cs-CZ" dirty="0" smtClean="0"/>
              <a:t>Přítomnost CMN prospěla lnu, trochu i čiroku, AMF snížily nesymetričnost kompetice. Proti jednodruhové kombinaci si výrazně „pomohl“ len, čirok „utrpěl“ jen trochu</a:t>
            </a:r>
          </a:p>
          <a:p>
            <a:r>
              <a:rPr lang="cs-CZ" dirty="0" smtClean="0"/>
              <a:t>Čirok hradil větší část nákladů, odměna byla pro jeden druh AMF malá, u druhého bylo rozdělení více symetrické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96887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6632"/>
            <a:ext cx="4392488" cy="4630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2947"/>
            <a:ext cx="7450138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52736"/>
          </a:xfrm>
        </p:spPr>
        <p:txBody>
          <a:bodyPr/>
          <a:lstStyle/>
          <a:p>
            <a:r>
              <a:rPr lang="cs-CZ" sz="2800" dirty="0"/>
              <a:t>Tragedy of the commons as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result of root </a:t>
            </a:r>
            <a:r>
              <a:rPr lang="cs-CZ" sz="2800" dirty="0" smtClean="0"/>
              <a:t>competition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1400" dirty="0" smtClean="0"/>
              <a:t>M</a:t>
            </a:r>
            <a:r>
              <a:rPr lang="cs-CZ" sz="1400" dirty="0"/>
              <a:t>. Gersani et al. 2001, </a:t>
            </a:r>
            <a:r>
              <a:rPr lang="cs-CZ" sz="1400" i="1" dirty="0"/>
              <a:t>Journal of Ecology</a:t>
            </a:r>
            <a:endParaRPr 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736"/>
            <a:ext cx="8893175" cy="5256213"/>
          </a:xfrm>
        </p:spPr>
        <p:txBody>
          <a:bodyPr/>
          <a:lstStyle/>
          <a:p>
            <a:r>
              <a:rPr lang="en-US" i="1" dirty="0" smtClean="0"/>
              <a:t>T</a:t>
            </a:r>
            <a:r>
              <a:rPr lang="cs-CZ" i="1" dirty="0" smtClean="0"/>
              <a:t>ragedy </a:t>
            </a:r>
            <a:r>
              <a:rPr lang="cs-CZ" i="1" dirty="0"/>
              <a:t>of the </a:t>
            </a:r>
            <a:r>
              <a:rPr lang="cs-CZ" i="1" dirty="0" smtClean="0"/>
              <a:t>commons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err="1" smtClean="0"/>
              <a:t>Rozpozn</a:t>
            </a:r>
            <a:r>
              <a:rPr lang="cs-CZ" dirty="0"/>
              <a:t>ání sebe sama</a:t>
            </a:r>
          </a:p>
          <a:p>
            <a:r>
              <a:rPr lang="cs-CZ" dirty="0" smtClean="0"/>
              <a:t>Experimentální </a:t>
            </a:r>
            <a:r>
              <a:rPr lang="cs-CZ" dirty="0"/>
              <a:t>uspořádání: </a:t>
            </a:r>
            <a:r>
              <a:rPr lang="cs-CZ" dirty="0" smtClean="0"/>
              <a:t>dvě varianty kontejnerů, </a:t>
            </a:r>
            <a:br>
              <a:rPr lang="cs-CZ" dirty="0" smtClean="0"/>
            </a:br>
            <a:r>
              <a:rPr lang="cs-CZ" dirty="0" smtClean="0"/>
              <a:t>v obou kombinace </a:t>
            </a:r>
            <a:r>
              <a:rPr lang="cs-CZ" i="1" dirty="0"/>
              <a:t>owners</a:t>
            </a:r>
            <a:r>
              <a:rPr lang="cs-CZ" dirty="0"/>
              <a:t> a </a:t>
            </a:r>
            <a:r>
              <a:rPr lang="cs-CZ" i="1" dirty="0"/>
              <a:t>sharing</a:t>
            </a:r>
            <a:endParaRPr lang="cs-CZ" dirty="0"/>
          </a:p>
          <a:p>
            <a:r>
              <a:rPr lang="cs-CZ" dirty="0"/>
              <a:t>Sdílející jedinci vytvořili větší množství podzemní biomasy a investovali méně do reprodukce, v obou variantách</a:t>
            </a:r>
            <a:endParaRPr lang="en-US" dirty="0"/>
          </a:p>
        </p:txBody>
      </p:sp>
      <p:pic>
        <p:nvPicPr>
          <p:cNvPr id="11268" name="Picture 4" descr="68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45132"/>
            <a:ext cx="3198812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68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6982"/>
            <a:ext cx="22415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684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6982"/>
            <a:ext cx="2357437" cy="324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sz="2800" dirty="0" smtClean="0"/>
              <a:t>Plant kin recognition enhances abundance of symbiotic mycorrhizal partner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400" dirty="0" smtClean="0"/>
              <a:t>A.L. File et al. (2012), </a:t>
            </a:r>
            <a:r>
              <a:rPr lang="cs-CZ" sz="1400" i="1" dirty="0" smtClean="0"/>
              <a:t>PLOS One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256584"/>
          </a:xfrm>
        </p:spPr>
        <p:txBody>
          <a:bodyPr/>
          <a:lstStyle/>
          <a:p>
            <a:r>
              <a:rPr lang="cs-CZ" dirty="0" smtClean="0"/>
              <a:t>Sdílené zdroje inspirují k podvádění. Je dobré se podívat, </a:t>
            </a:r>
            <a:br>
              <a:rPr lang="cs-CZ" dirty="0" smtClean="0"/>
            </a:br>
            <a:r>
              <a:rPr lang="cs-CZ" dirty="0" smtClean="0"/>
              <a:t>s kým sdílíte</a:t>
            </a:r>
          </a:p>
          <a:p>
            <a:r>
              <a:rPr lang="cs-CZ" dirty="0" smtClean="0"/>
              <a:t>Semenáčky / mladí jedinci </a:t>
            </a:r>
            <a:r>
              <a:rPr lang="cs-CZ" i="1" dirty="0" smtClean="0"/>
              <a:t>Ambrosia </a:t>
            </a:r>
            <a:r>
              <a:rPr lang="cs-CZ" i="1" smtClean="0"/>
              <a:t>artemisifolia</a:t>
            </a:r>
            <a:r>
              <a:rPr lang="cs-CZ" smtClean="0"/>
              <a:t> </a:t>
            </a:r>
            <a:r>
              <a:rPr lang="cs-CZ" smtClean="0"/>
              <a:t>byl</a:t>
            </a:r>
            <a:r>
              <a:rPr lang="en-US" smtClean="0"/>
              <a:t>i</a:t>
            </a:r>
            <a:r>
              <a:rPr lang="cs-CZ" smtClean="0"/>
              <a:t> pěstováni </a:t>
            </a:r>
            <a:r>
              <a:rPr lang="cs-CZ" dirty="0" smtClean="0"/>
              <a:t>v párech či skupinách lišících se příbuzností jedinců („social environment</a:t>
            </a:r>
            <a:r>
              <a:rPr lang="cs-CZ" smtClean="0"/>
              <a:t>“), </a:t>
            </a:r>
            <a:r>
              <a:rPr lang="cs-CZ" smtClean="0"/>
              <a:t>inokulováni AMF </a:t>
            </a:r>
            <a:r>
              <a:rPr lang="cs-CZ" dirty="0" smtClean="0"/>
              <a:t>(nebo ne) </a:t>
            </a:r>
            <a:br>
              <a:rPr lang="cs-CZ" dirty="0" smtClean="0"/>
            </a:br>
            <a:r>
              <a:rPr lang="cs-CZ" dirty="0" smtClean="0"/>
              <a:t>a bez či s přídavkem P do substrátu</a:t>
            </a:r>
          </a:p>
          <a:p>
            <a:r>
              <a:rPr lang="cs-CZ" smtClean="0"/>
              <a:t>Byl zjišťován </a:t>
            </a:r>
            <a:r>
              <a:rPr lang="cs-CZ" dirty="0" smtClean="0"/>
              <a:t>vliv na rostliny, ale i na AM symbiózu: arbuskuly a hyfy, počet </a:t>
            </a:r>
            <a:r>
              <a:rPr lang="cs-CZ" smtClean="0"/>
              <a:t>lézí </a:t>
            </a:r>
            <a:r>
              <a:rPr lang="cs-CZ" smtClean="0"/>
              <a:t>(zranění) na </a:t>
            </a:r>
            <a:r>
              <a:rPr lang="cs-CZ" dirty="0" smtClean="0"/>
              <a:t>kořenech</a:t>
            </a:r>
            <a:r>
              <a:rPr lang="en-US" smtClean="0"/>
              <a:t>;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u </a:t>
            </a:r>
            <a:r>
              <a:rPr lang="cs-CZ" dirty="0" smtClean="0"/>
              <a:t>juvenilů také délka mimokořenového mycelia</a:t>
            </a:r>
          </a:p>
          <a:p>
            <a:r>
              <a:rPr lang="cs-CZ" dirty="0" smtClean="0"/>
              <a:t>AMF vytvořily větší infekci hyfální i arbuskulární </a:t>
            </a:r>
            <a:br>
              <a:rPr lang="cs-CZ" dirty="0" smtClean="0"/>
            </a:br>
            <a:r>
              <a:rPr lang="cs-CZ" dirty="0" smtClean="0"/>
              <a:t>v kombinacích sourozenců než při kombinaci cizích jedinců</a:t>
            </a:r>
          </a:p>
          <a:p>
            <a:r>
              <a:rPr lang="cs-CZ" dirty="0" smtClean="0"/>
              <a:t>Obdobně tomu bylo i u juvenilních jedinců i u EM mycelia</a:t>
            </a:r>
          </a:p>
          <a:p>
            <a:r>
              <a:rPr lang="cs-CZ" dirty="0" smtClean="0"/>
              <a:t>Mykorrhizní rostliny měly méně lézí, výraznější u sourozenců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6238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184576" cy="419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52525"/>
          </a:xfrm>
        </p:spPr>
        <p:txBody>
          <a:bodyPr/>
          <a:lstStyle/>
          <a:p>
            <a:r>
              <a:rPr lang="cs-CZ" sz="2800" dirty="0"/>
              <a:t>Does pattern of soil resource heterogeneity determine plant community structure</a:t>
            </a:r>
            <a:r>
              <a:rPr lang="cs-CZ" sz="2800" dirty="0" smtClean="0"/>
              <a:t>?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1400" dirty="0"/>
              <a:t>D.K. Wijesinghe et al. 2005, </a:t>
            </a:r>
            <a:r>
              <a:rPr lang="cs-CZ" sz="1400" i="1" dirty="0"/>
              <a:t>Journal of Ecology</a:t>
            </a:r>
            <a:endParaRPr lang="en-US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8856663" cy="5589587"/>
          </a:xfrm>
        </p:spPr>
        <p:txBody>
          <a:bodyPr/>
          <a:lstStyle/>
          <a:p>
            <a:r>
              <a:rPr lang="cs-CZ"/>
              <a:t>Experimentální studie vlivu heterogenity živin na rostlinné společenstvo jako celek i </a:t>
            </a:r>
            <a:r>
              <a:rPr lang="en-US" smtClean="0"/>
              <a:t>na </a:t>
            </a:r>
            <a:r>
              <a:rPr lang="cs-CZ" smtClean="0"/>
              <a:t>populace </a:t>
            </a:r>
            <a:r>
              <a:rPr lang="cs-CZ"/>
              <a:t>jednotlivých druhů</a:t>
            </a:r>
          </a:p>
          <a:p>
            <a:r>
              <a:rPr lang="cs-CZ"/>
              <a:t>Syntetické (vyseté) společenstvo obsahovalo druhy  </a:t>
            </a:r>
            <a:br>
              <a:rPr lang="cs-CZ"/>
            </a:br>
            <a:r>
              <a:rPr lang="cs-CZ"/>
              <a:t>různorodé v ekologické strategii, přesto se ale mohou potkat – celkem 20 bylinných druhů, shodné množství </a:t>
            </a:r>
            <a:r>
              <a:rPr lang="cs-CZ" smtClean="0"/>
              <a:t>semínek</a:t>
            </a:r>
            <a:endParaRPr lang="en-GB"/>
          </a:p>
          <a:p>
            <a:r>
              <a:rPr lang="cs-CZ"/>
              <a:t>Substrát obohacován v jednotlivých variantách tabletami Phostrogen-u (</a:t>
            </a:r>
            <a:r>
              <a:rPr lang="cs-CZ" i="1"/>
              <a:t>slow release</a:t>
            </a:r>
            <a:r>
              <a:rPr lang="cs-CZ"/>
              <a:t>) – ve všech stejné množství, ale s odlišnou distribucí v prostoru i čase. Každá</a:t>
            </a:r>
            <a:r>
              <a:rPr lang="en-GB"/>
              <a:t> </a:t>
            </a:r>
            <a:r>
              <a:rPr lang="cs-CZ"/>
              <a:t>z beden (50x50x10 cm) pomyslně rozdělena sítí 8x8 plošek</a:t>
            </a:r>
          </a:p>
          <a:p>
            <a:r>
              <a:rPr lang="cs-CZ" smtClean="0"/>
              <a:t>HOM 	každá </a:t>
            </a:r>
            <a:r>
              <a:rPr lang="cs-CZ"/>
              <a:t>ploška 1 tabletu na začátku sezóny</a:t>
            </a:r>
            <a:r>
              <a:rPr lang="en-US"/>
              <a:t>; </a:t>
            </a:r>
            <a:r>
              <a:rPr lang="cs-CZ"/>
              <a:t/>
            </a:r>
            <a:br>
              <a:rPr lang="cs-CZ"/>
            </a:br>
            <a:r>
              <a:rPr lang="cs-CZ" smtClean="0"/>
              <a:t>HET50 	polovina </a:t>
            </a:r>
            <a:r>
              <a:rPr lang="cs-CZ"/>
              <a:t>plošek 1 tabletu 2x za sezónu – náhodně</a:t>
            </a:r>
            <a:br>
              <a:rPr lang="cs-CZ"/>
            </a:br>
            <a:r>
              <a:rPr lang="cs-CZ" smtClean="0"/>
              <a:t>HET25 	čtvrtina </a:t>
            </a:r>
            <a:r>
              <a:rPr lang="cs-CZ"/>
              <a:t>plošek 1 tabletu 4x za sezónu – náhodně</a:t>
            </a:r>
          </a:p>
          <a:p>
            <a:r>
              <a:rPr lang="cs-CZ"/>
              <a:t>U HETxx </a:t>
            </a:r>
            <a:r>
              <a:rPr lang="cs-CZ" smtClean="0"/>
              <a:t>byly varianty </a:t>
            </a:r>
            <a:r>
              <a:rPr lang="cs-CZ"/>
              <a:t>P (</a:t>
            </a:r>
            <a:r>
              <a:rPr lang="cs-CZ" i="1"/>
              <a:t>predictable</a:t>
            </a:r>
            <a:r>
              <a:rPr lang="cs-CZ"/>
              <a:t>) a U (</a:t>
            </a:r>
            <a:r>
              <a:rPr lang="cs-CZ" i="1"/>
              <a:t>unpredictable</a:t>
            </a:r>
            <a:r>
              <a:rPr lang="cs-CZ"/>
              <a:t>), pro první z nich znáhodňováno vždy jen jednou za sezónu</a:t>
            </a:r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080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9325" cy="863600"/>
          </a:xfrm>
        </p:spPr>
        <p:txBody>
          <a:bodyPr/>
          <a:lstStyle/>
          <a:p>
            <a:r>
              <a:rPr lang="cs-CZ" sz="2800" dirty="0"/>
              <a:t>Does pattern of soil resource heterogeneity determine plant community structure </a:t>
            </a:r>
            <a:r>
              <a:rPr lang="cs-CZ" sz="2800" dirty="0" smtClean="0"/>
              <a:t>(cntd.)</a:t>
            </a:r>
            <a:endParaRPr lang="en-US" sz="2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893175" cy="5256213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cs-CZ"/>
              <a:t>Celková biomasa, podzemní biomasa a R/S poměr rostly od HOM k HET25 variantě</a:t>
            </a:r>
            <a:r>
              <a:rPr lang="en-US"/>
              <a:t>;</a:t>
            </a:r>
            <a:r>
              <a:rPr lang="cs-CZ"/>
              <a:t> neprůkazný efekt </a:t>
            </a:r>
            <a:r>
              <a:rPr lang="cs-CZ" smtClean="0"/>
              <a:t>předvídatelnosti</a:t>
            </a:r>
            <a:r>
              <a:rPr lang="en-US" smtClean="0"/>
              <a:t>; p</a:t>
            </a:r>
            <a:r>
              <a:rPr lang="cs-CZ" smtClean="0"/>
              <a:t>odzemní </a:t>
            </a:r>
            <a:r>
              <a:rPr lang="cs-CZ"/>
              <a:t>biomasa u HET25 byla o 70</a:t>
            </a:r>
            <a:r>
              <a:rPr lang="en-US"/>
              <a:t>% vy</a:t>
            </a:r>
            <a:r>
              <a:rPr lang="cs-CZ"/>
              <a:t>šší než u HOM</a:t>
            </a:r>
          </a:p>
          <a:p>
            <a:pPr>
              <a:spcAft>
                <a:spcPct val="20000"/>
              </a:spcAft>
            </a:pPr>
            <a:r>
              <a:rPr lang="cs-CZ"/>
              <a:t>Druhová bohatost ani diverzita se ale významně nelišily</a:t>
            </a:r>
          </a:p>
          <a:p>
            <a:pPr>
              <a:spcAft>
                <a:spcPct val="20000"/>
              </a:spcAft>
            </a:pPr>
            <a:r>
              <a:rPr lang="cs-CZ"/>
              <a:t>Zajímavý je zjištěný vliv na biomasu kolonizujících druhů</a:t>
            </a:r>
          </a:p>
          <a:p>
            <a:pPr>
              <a:spcAft>
                <a:spcPct val="20000"/>
              </a:spcAft>
            </a:pPr>
            <a:r>
              <a:rPr lang="cs-CZ"/>
              <a:t>Další zajímavostí je vliv na početnost populací některých druhů – </a:t>
            </a:r>
            <a:r>
              <a:rPr lang="cs-CZ" i="1"/>
              <a:t>Festuca ovina</a:t>
            </a:r>
            <a:r>
              <a:rPr lang="cs-CZ"/>
              <a:t>, </a:t>
            </a:r>
            <a:r>
              <a:rPr lang="cs-CZ" i="1"/>
              <a:t>Galium verum</a:t>
            </a:r>
            <a:r>
              <a:rPr lang="cs-CZ"/>
              <a:t>, </a:t>
            </a:r>
            <a:r>
              <a:rPr lang="cs-CZ" i="1"/>
              <a:t>Plantago lanceolata</a:t>
            </a:r>
            <a:endParaRPr lang="cs-CZ"/>
          </a:p>
          <a:p>
            <a:pPr>
              <a:spcAft>
                <a:spcPct val="20000"/>
              </a:spcAft>
            </a:pPr>
            <a:r>
              <a:rPr lang="cs-CZ"/>
              <a:t>Byl zjištěn i vliv na celkové složení společenstva, nicméně asi díky nevhodně zvolené metodice vyhodnocení nebyl tento vliv jednoznačně prokázán</a:t>
            </a:r>
          </a:p>
          <a:p>
            <a:pPr>
              <a:spcAft>
                <a:spcPct val="20000"/>
              </a:spcAft>
            </a:pPr>
            <a:r>
              <a:rPr lang="cs-CZ"/>
              <a:t>Základním nedostatkem při interpretaci výsledků je absence rozlišení druhů v podzemní biomase</a:t>
            </a:r>
            <a:endParaRPr lang="en-US"/>
          </a:p>
        </p:txBody>
      </p:sp>
      <p:pic>
        <p:nvPicPr>
          <p:cNvPr id="15364" name="Picture 4" descr="89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565226"/>
            <a:ext cx="60928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89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573288"/>
            <a:ext cx="60960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894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538488"/>
            <a:ext cx="54737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cs-CZ" sz="2800" dirty="0"/>
              <a:t>Root foraging for patchy resources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in </a:t>
            </a:r>
            <a:r>
              <a:rPr lang="cs-CZ" sz="2800" dirty="0"/>
              <a:t>eight herbaceous plant </a:t>
            </a:r>
            <a:r>
              <a:rPr lang="cs-CZ" sz="2800" dirty="0" smtClean="0"/>
              <a:t>species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1400" dirty="0"/>
              <a:t>T.K. Rajaniemi </a:t>
            </a:r>
            <a:r>
              <a:rPr lang="en-US" sz="1400" dirty="0"/>
              <a:t>&amp; H.L. Reynolds 2004, </a:t>
            </a:r>
            <a:r>
              <a:rPr lang="en-US" sz="1400" i="1" dirty="0" err="1"/>
              <a:t>Oecologia</a:t>
            </a:r>
            <a:endParaRPr 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01800"/>
            <a:ext cx="8856663" cy="5111750"/>
          </a:xfrm>
        </p:spPr>
        <p:txBody>
          <a:bodyPr/>
          <a:lstStyle/>
          <a:p>
            <a:r>
              <a:rPr lang="en-US" i="1"/>
              <a:t>Root foraging</a:t>
            </a:r>
            <a:r>
              <a:rPr lang="en-US"/>
              <a:t> m</a:t>
            </a:r>
            <a:r>
              <a:rPr lang="cs-CZ"/>
              <a:t>á více aspektů: scale, precision, rate</a:t>
            </a:r>
            <a:r>
              <a:rPr lang="en-US"/>
              <a:t>; tradeoff</a:t>
            </a:r>
          </a:p>
          <a:p>
            <a:r>
              <a:rPr lang="en-US"/>
              <a:t>V t</a:t>
            </a:r>
            <a:r>
              <a:rPr lang="cs-CZ"/>
              <a:t>éto studii byly zkoumány všechny tři, některé i dvěma způsoby (</a:t>
            </a:r>
            <a:r>
              <a:rPr lang="cs-CZ" i="1"/>
              <a:t>scale</a:t>
            </a:r>
            <a:r>
              <a:rPr lang="cs-CZ"/>
              <a:t> – biomasa i délka kořenů, </a:t>
            </a:r>
            <a:r>
              <a:rPr lang="cs-CZ" i="1"/>
              <a:t>rate</a:t>
            </a:r>
            <a:r>
              <a:rPr lang="cs-CZ"/>
              <a:t> – doba dosažení zdroje i pozorované prodlužování kořenů), pro osm druhů (4 nativní + 4 invazní) opuštěných polí</a:t>
            </a:r>
          </a:p>
          <a:p>
            <a:r>
              <a:rPr lang="cs-CZ"/>
              <a:t>Speciálně upravené květináče – obohacený vs. kontrolní patch, na dvou různých vzdálenostech, okénka</a:t>
            </a:r>
          </a:p>
          <a:p>
            <a:r>
              <a:rPr lang="cs-CZ"/>
              <a:t>Rozdíly mezi druhy ve všech aspektech</a:t>
            </a:r>
            <a:endParaRPr lang="en-US"/>
          </a:p>
          <a:p>
            <a:r>
              <a:rPr lang="en-US"/>
              <a:t>Nebyl pozorov</a:t>
            </a:r>
            <a:r>
              <a:rPr lang="cs-CZ"/>
              <a:t>án žádný trade-off: scale a precision byly silně pozitivně </a:t>
            </a:r>
            <a:r>
              <a:rPr lang="cs-CZ" smtClean="0"/>
              <a:t>korelovány</a:t>
            </a:r>
            <a:r>
              <a:rPr lang="en-US" smtClean="0"/>
              <a:t>;</a:t>
            </a:r>
            <a:r>
              <a:rPr lang="cs-CZ" smtClean="0"/>
              <a:t> </a:t>
            </a:r>
            <a:r>
              <a:rPr lang="en-US" smtClean="0"/>
              <a:t>p</a:t>
            </a:r>
            <a:r>
              <a:rPr lang="cs-CZ" smtClean="0"/>
              <a:t>ozitivní </a:t>
            </a:r>
            <a:r>
              <a:rPr lang="cs-CZ"/>
              <a:t>korelace i pro scale – </a:t>
            </a:r>
            <a:r>
              <a:rPr lang="cs-CZ" smtClean="0"/>
              <a:t>rate</a:t>
            </a:r>
            <a:endParaRPr lang="cs-CZ"/>
          </a:p>
          <a:p>
            <a:r>
              <a:rPr lang="cs-CZ"/>
              <a:t>Rozdíl nativních a zavlečených druhů v korelaci mezi znaky</a:t>
            </a:r>
          </a:p>
          <a:p>
            <a:r>
              <a:rPr lang="cs-CZ"/>
              <a:t>Implikace pro symetrii resp. asymetrii kompetice v podzemí</a:t>
            </a:r>
            <a:endParaRPr lang="en-US"/>
          </a:p>
        </p:txBody>
      </p:sp>
      <p:pic>
        <p:nvPicPr>
          <p:cNvPr id="17412" name="Picture 4" descr="104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9248"/>
            <a:ext cx="6808788" cy="3659188"/>
          </a:xfrm>
          <a:prstGeom prst="rect">
            <a:avLst/>
          </a:prstGeom>
          <a:noFill/>
        </p:spPr>
      </p:pic>
      <p:pic>
        <p:nvPicPr>
          <p:cNvPr id="17413" name="Picture 5" descr="104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4624"/>
            <a:ext cx="457041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1044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4624"/>
            <a:ext cx="589438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584325"/>
          </a:xfrm>
        </p:spPr>
        <p:txBody>
          <a:bodyPr/>
          <a:lstStyle/>
          <a:p>
            <a:r>
              <a:rPr lang="cs-CZ" sz="2800" dirty="0"/>
              <a:t>Root system architecture determines fitness in an </a:t>
            </a:r>
            <a:r>
              <a:rPr lang="cs-CZ" sz="2800" i="1" dirty="0"/>
              <a:t>Arabidopsis</a:t>
            </a:r>
            <a:r>
              <a:rPr lang="cs-CZ" sz="2800" dirty="0"/>
              <a:t> mutant in competition for immobile phosphate ions but not for nitrate </a:t>
            </a:r>
            <a:r>
              <a:rPr lang="cs-CZ" sz="2800" dirty="0" smtClean="0"/>
              <a:t>ions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1400" dirty="0"/>
              <a:t>A.H. Fitter et al. 2002, </a:t>
            </a:r>
            <a:r>
              <a:rPr lang="cs-CZ" sz="1400" i="1" dirty="0"/>
              <a:t>Proceed. Royal Society London, B</a:t>
            </a:r>
            <a:endParaRPr lang="en-US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60563"/>
            <a:ext cx="8569325" cy="4897437"/>
          </a:xfrm>
        </p:spPr>
        <p:txBody>
          <a:bodyPr/>
          <a:lstStyle/>
          <a:p>
            <a:r>
              <a:rPr lang="cs-CZ" dirty="0"/>
              <a:t>Srovnáván normální typ </a:t>
            </a:r>
            <a:r>
              <a:rPr lang="cs-CZ" i="1" dirty="0"/>
              <a:t>A.t.</a:t>
            </a:r>
            <a:r>
              <a:rPr lang="cs-CZ" dirty="0"/>
              <a:t> a mutant </a:t>
            </a:r>
            <a:r>
              <a:rPr lang="cs-CZ" i="1" dirty="0"/>
              <a:t>axr4</a:t>
            </a:r>
            <a:r>
              <a:rPr lang="cs-CZ" dirty="0"/>
              <a:t>, produkující méně </a:t>
            </a:r>
            <a:r>
              <a:rPr lang="cs-CZ" dirty="0" smtClean="0"/>
              <a:t>laterálních kořenů. </a:t>
            </a:r>
            <a:r>
              <a:rPr lang="cs-CZ" dirty="0"/>
              <a:t>Laboratorní plus terénní pokus</a:t>
            </a:r>
          </a:p>
          <a:p>
            <a:r>
              <a:rPr lang="cs-CZ" b="1" dirty="0"/>
              <a:t>Pokus 1</a:t>
            </a:r>
            <a:r>
              <a:rPr lang="cs-CZ" dirty="0"/>
              <a:t>: kompetiční </a:t>
            </a:r>
            <a:r>
              <a:rPr lang="cs-CZ" dirty="0" smtClean="0"/>
              <a:t>experiment: 2 </a:t>
            </a:r>
            <a:r>
              <a:rPr lang="cs-CZ" dirty="0"/>
              <a:t>typy (</a:t>
            </a:r>
            <a:r>
              <a:rPr lang="en-US" dirty="0"/>
              <a:t>+</a:t>
            </a:r>
            <a:r>
              <a:rPr lang="en-US" dirty="0" err="1"/>
              <a:t>monokultury</a:t>
            </a:r>
            <a:r>
              <a:rPr lang="cs-CZ" dirty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x </a:t>
            </a:r>
            <a:r>
              <a:rPr lang="cs-CZ" dirty="0"/>
              <a:t>2 denzity (2 vs 8 rostlin na květináč) x 2 hladiny P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x </a:t>
            </a:r>
            <a:r>
              <a:rPr lang="cs-CZ" dirty="0"/>
              <a:t>2 hladiny N, všechny kombinace s 6 </a:t>
            </a:r>
            <a:r>
              <a:rPr lang="cs-CZ" dirty="0" smtClean="0"/>
              <a:t>opakováními</a:t>
            </a:r>
            <a:endParaRPr lang="cs-CZ" dirty="0"/>
          </a:p>
          <a:p>
            <a:r>
              <a:rPr lang="cs-CZ" dirty="0"/>
              <a:t>Pouze densita a N měly (hlavní) efekt na kompetiční schopnost dvou typů. </a:t>
            </a:r>
            <a:r>
              <a:rPr lang="cs-CZ" dirty="0" smtClean="0"/>
              <a:t>Nalezena </a:t>
            </a:r>
            <a:r>
              <a:rPr lang="cs-CZ" dirty="0"/>
              <a:t>interakce mezi P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druhem: nízká koncentrace P výrazněji postihla </a:t>
            </a:r>
            <a:r>
              <a:rPr lang="cs-CZ" i="1" dirty="0"/>
              <a:t>axr4</a:t>
            </a:r>
            <a:endParaRPr lang="cs-CZ" dirty="0"/>
          </a:p>
          <a:p>
            <a:r>
              <a:rPr lang="cs-CZ" b="1" dirty="0"/>
              <a:t>Pokus 2</a:t>
            </a:r>
            <a:r>
              <a:rPr lang="cs-CZ" dirty="0"/>
              <a:t>: směs obou typů vyseta do sítě ploch s 3x3 faktoriální kombinací dostupnosti N a P. Kvantifikována vyprodukovaná semínka.  Podíl typu </a:t>
            </a:r>
            <a:r>
              <a:rPr lang="cs-CZ" i="1" dirty="0"/>
              <a:t>axr4</a:t>
            </a:r>
            <a:r>
              <a:rPr lang="cs-CZ" dirty="0"/>
              <a:t> mezi semínky</a:t>
            </a:r>
            <a:br>
              <a:rPr lang="cs-CZ" dirty="0"/>
            </a:br>
            <a:r>
              <a:rPr lang="cs-CZ" dirty="0"/>
              <a:t>v průměru 39</a:t>
            </a:r>
            <a:r>
              <a:rPr lang="en-US" dirty="0"/>
              <a:t>%, ale </a:t>
            </a:r>
            <a:r>
              <a:rPr lang="en-US" dirty="0" err="1"/>
              <a:t>zvy</a:t>
            </a:r>
            <a:r>
              <a:rPr lang="cs-CZ" dirty="0"/>
              <a:t>šoval se s rostoucí dostupností P</a:t>
            </a:r>
            <a:endParaRPr lang="en-US" dirty="0"/>
          </a:p>
        </p:txBody>
      </p:sp>
      <p:pic>
        <p:nvPicPr>
          <p:cNvPr id="9220" name="Picture 4" descr="58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4876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52988"/>
          </a:xfrm>
        </p:spPr>
        <p:txBody>
          <a:bodyPr/>
          <a:lstStyle/>
          <a:p>
            <a:r>
              <a:rPr lang="cs-CZ" dirty="0"/>
              <a:t>Studie </a:t>
            </a:r>
            <a:r>
              <a:rPr lang="cs-CZ" dirty="0" smtClean="0"/>
              <a:t>vztahu </a:t>
            </a:r>
            <a:r>
              <a:rPr lang="cs-CZ" dirty="0"/>
              <a:t>4 druhů rostlin (</a:t>
            </a:r>
            <a:r>
              <a:rPr lang="cs-CZ" i="1" dirty="0"/>
              <a:t>Anthoxanthum</a:t>
            </a:r>
            <a:r>
              <a:rPr lang="cs-CZ" dirty="0"/>
              <a:t>, </a:t>
            </a:r>
            <a:r>
              <a:rPr lang="cs-CZ" i="1" dirty="0"/>
              <a:t>Panicum</a:t>
            </a:r>
            <a:r>
              <a:rPr lang="cs-CZ" dirty="0"/>
              <a:t>, </a:t>
            </a:r>
            <a:r>
              <a:rPr lang="cs-CZ" i="1" dirty="0"/>
              <a:t>Allium</a:t>
            </a:r>
            <a:r>
              <a:rPr lang="cs-CZ" dirty="0"/>
              <a:t>, </a:t>
            </a:r>
            <a:r>
              <a:rPr lang="cs-CZ" i="1" dirty="0"/>
              <a:t>Plantago</a:t>
            </a:r>
            <a:r>
              <a:rPr lang="cs-CZ" dirty="0"/>
              <a:t>) a jednotlivých taxonů AM hub (neizolovány) – kombinace skleníku a terénu (plocha 5x15 m)</a:t>
            </a:r>
          </a:p>
          <a:p>
            <a:r>
              <a:rPr lang="cs-CZ" dirty="0"/>
              <a:t>Specificita vztahu v terénu studována třemi způsoby:</a:t>
            </a:r>
          </a:p>
          <a:p>
            <a:pPr lvl="1"/>
            <a:r>
              <a:rPr lang="cs-CZ" i="1" dirty="0"/>
              <a:t>trap cultures</a:t>
            </a:r>
            <a:r>
              <a:rPr lang="cs-CZ" dirty="0"/>
              <a:t> se </a:t>
            </a:r>
            <a:r>
              <a:rPr lang="cs-CZ" i="1" dirty="0"/>
              <a:t>Sorghum</a:t>
            </a:r>
            <a:r>
              <a:rPr lang="cs-CZ" dirty="0"/>
              <a:t> (hlína a kořeny od jedinců 4 druhů rostlin)</a:t>
            </a:r>
          </a:p>
          <a:p>
            <a:pPr lvl="1"/>
            <a:r>
              <a:rPr lang="cs-CZ" i="1" dirty="0"/>
              <a:t>transplant trap cultures </a:t>
            </a:r>
            <a:r>
              <a:rPr lang="cs-CZ" dirty="0"/>
              <a:t>(jedinci 4 druhů přesazeni do steril. substrátu)</a:t>
            </a:r>
          </a:p>
          <a:p>
            <a:pPr lvl="1"/>
            <a:r>
              <a:rPr lang="cs-CZ" dirty="0"/>
              <a:t>kolekce spór zpod jedinců v terénu</a:t>
            </a:r>
          </a:p>
          <a:p>
            <a:r>
              <a:rPr lang="cs-CZ" dirty="0"/>
              <a:t>Výše uvedené pozorování doplněno experimentem – terénní inokulum smícháno s pískem, jednotlivě pěstovány čtyři hostitelské druhy x 7 genotypů od každého</a:t>
            </a:r>
          </a:p>
          <a:p>
            <a:r>
              <a:rPr lang="cs-CZ" dirty="0"/>
              <a:t>Nalezeno 23 druhů AM hub</a:t>
            </a:r>
            <a:r>
              <a:rPr lang="en-US" dirty="0"/>
              <a:t>; </a:t>
            </a:r>
            <a:r>
              <a:rPr lang="en-US" dirty="0" err="1"/>
              <a:t>prostorov</a:t>
            </a:r>
            <a:r>
              <a:rPr lang="cs-CZ" dirty="0"/>
              <a:t>á variabilita, rozdíly mezi hostiteli. Slabá, průkazná shoda mezi pokusem a terénem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/>
          <a:lstStyle/>
          <a:p>
            <a:r>
              <a:rPr lang="cs-CZ" sz="2800" dirty="0"/>
              <a:t>Host-dependent sporulation and species diversity of arbuscular mycorrhizal fungi in a mown </a:t>
            </a:r>
            <a:r>
              <a:rPr lang="cs-CZ" sz="2800" dirty="0" smtClean="0"/>
              <a:t>grassland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1400" dirty="0"/>
              <a:t>J.D. Bever et al. 1996, </a:t>
            </a:r>
            <a:r>
              <a:rPr lang="cs-CZ" sz="1400" i="1" dirty="0"/>
              <a:t>Journal of Ecology</a:t>
            </a:r>
            <a:endParaRPr lang="en-US" sz="1400" i="1" dirty="0"/>
          </a:p>
        </p:txBody>
      </p:sp>
      <p:pic>
        <p:nvPicPr>
          <p:cNvPr id="7173" name="Picture 5" descr="40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74" y="1916832"/>
            <a:ext cx="610393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406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412875"/>
            <a:ext cx="5265737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45344"/>
            <a:ext cx="29654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1413346"/>
            <a:ext cx="5080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225550"/>
          </a:xfrm>
        </p:spPr>
        <p:txBody>
          <a:bodyPr/>
          <a:lstStyle/>
          <a:p>
            <a:r>
              <a:rPr lang="cs-CZ" sz="2800" dirty="0"/>
              <a:t>Mycorrhizal fungal diversity determines plant biodiversity, ecosystem variability and </a:t>
            </a:r>
            <a:r>
              <a:rPr lang="cs-CZ" sz="2800" dirty="0" smtClean="0"/>
              <a:t>productivity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1400" dirty="0"/>
              <a:t>M.G.A. van der Heijden et al. 1998, </a:t>
            </a:r>
            <a:r>
              <a:rPr lang="cs-CZ" sz="1400" i="1" dirty="0"/>
              <a:t>Nature</a:t>
            </a:r>
            <a:endParaRPr lang="en-US" sz="28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327650"/>
          </a:xfrm>
        </p:spPr>
        <p:txBody>
          <a:bodyPr/>
          <a:lstStyle/>
          <a:p>
            <a:r>
              <a:rPr lang="cs-CZ" b="1" dirty="0"/>
              <a:t>Pokus 1:</a:t>
            </a:r>
            <a:r>
              <a:rPr lang="cs-CZ" dirty="0"/>
              <a:t> skleník:</a:t>
            </a:r>
            <a:r>
              <a:rPr lang="en-GB" dirty="0"/>
              <a:t> </a:t>
            </a:r>
            <a:r>
              <a:rPr lang="cs-CZ" dirty="0"/>
              <a:t>48 </a:t>
            </a:r>
            <a:r>
              <a:rPr lang="cs-CZ" i="1" dirty="0"/>
              <a:t>microcosms</a:t>
            </a:r>
            <a:r>
              <a:rPr lang="cs-CZ" dirty="0"/>
              <a:t> (27x17cm), 70 semenáčků</a:t>
            </a:r>
            <a:br>
              <a:rPr lang="cs-CZ" dirty="0"/>
            </a:br>
            <a:r>
              <a:rPr lang="cs-CZ" dirty="0"/>
              <a:t>11 druhů v každém: 0, 4 druhy AMF </a:t>
            </a:r>
            <a:r>
              <a:rPr lang="en-US" dirty="0"/>
              <a:t>+ </a:t>
            </a:r>
            <a:r>
              <a:rPr lang="en-US" dirty="0" err="1"/>
              <a:t>sm</a:t>
            </a:r>
            <a:r>
              <a:rPr lang="cs-CZ" dirty="0"/>
              <a:t>ěs. Během dvou sezón zjišťována nadzemní biomasa jednotlivých druhů rostlin</a:t>
            </a:r>
          </a:p>
          <a:p>
            <a:r>
              <a:rPr lang="cs-CZ" dirty="0"/>
              <a:t>Velká závislost na AMF, specificita, malý vliv na dominanty, negativní na </a:t>
            </a:r>
            <a:r>
              <a:rPr lang="cs-CZ" i="1" dirty="0"/>
              <a:t>Carex flacca</a:t>
            </a:r>
            <a:endParaRPr lang="cs-CZ" dirty="0"/>
          </a:p>
          <a:p>
            <a:r>
              <a:rPr lang="cs-CZ" b="1" dirty="0"/>
              <a:t>Pokus 2:</a:t>
            </a:r>
            <a:r>
              <a:rPr lang="cs-CZ" dirty="0"/>
              <a:t> zahradní, </a:t>
            </a:r>
            <a:r>
              <a:rPr lang="cs-CZ" i="1" dirty="0"/>
              <a:t>macrocosms</a:t>
            </a:r>
            <a:r>
              <a:rPr lang="cs-CZ" dirty="0"/>
              <a:t> (100x75 cm), vyseto 15 nejčastějších druhů opuštěných polí (po 100 sem.), treatment: inokulát s 0, 1, 2, 4, 8 a 14 AMF izoláty, náhodně vybírány </a:t>
            </a:r>
            <a:br>
              <a:rPr lang="cs-CZ" dirty="0"/>
            </a:br>
            <a:r>
              <a:rPr lang="cs-CZ" dirty="0"/>
              <a:t>z nabídky (pool-u) 23 izolátů</a:t>
            </a:r>
          </a:p>
          <a:p>
            <a:r>
              <a:rPr lang="cs-CZ" dirty="0"/>
              <a:t>Diverzita, produktivita nadzemní i podzemní, množství vytvořených AMF hyf a účinnost čerpání P stoupaly s rostoucí diverzitou AMF symbiontů</a:t>
            </a:r>
            <a:endParaRPr lang="en-US" dirty="0"/>
          </a:p>
        </p:txBody>
      </p:sp>
      <p:pic>
        <p:nvPicPr>
          <p:cNvPr id="8196" name="Picture 4" descr="45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716338"/>
            <a:ext cx="50895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45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439102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648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Image</vt:lpstr>
      <vt:lpstr>Metodika výzkumu kořenů a AM symbiózy: vybrané články</vt:lpstr>
      <vt:lpstr>Tragedy of the commons as  a result of root competition M. Gersani et al. 2001, Journal of Ecology</vt:lpstr>
      <vt:lpstr>Plant kin recognition enhances abundance of symbiotic mycorrhizal partner A.L. File et al. (2012), PLOS One</vt:lpstr>
      <vt:lpstr>Does pattern of soil resource heterogeneity determine plant community structure?  D.K. Wijesinghe et al. 2005, Journal of Ecology</vt:lpstr>
      <vt:lpstr>Does pattern of soil resource heterogeneity determine plant community structure (cntd.)</vt:lpstr>
      <vt:lpstr>Root foraging for patchy resources  in eight herbaceous plant species T.K. Rajaniemi &amp; H.L. Reynolds 2004, Oecologia</vt:lpstr>
      <vt:lpstr>Root system architecture determines fitness in an Arabidopsis mutant in competition for immobile phosphate ions but not for nitrate ions A.H. Fitter et al. 2002, Proceed. Royal Society London, B</vt:lpstr>
      <vt:lpstr>Host-dependent sporulation and species diversity of arbuscular mycorrhizal fungi in a mown grassland J.D. Bever et al. 1996, Journal of Ecology</vt:lpstr>
      <vt:lpstr>Mycorrhizal fungal diversity determines plant biodiversity, ecosystem variability and productivity M.G.A. van der Heijden et al. 1998, Nature</vt:lpstr>
      <vt:lpstr>Mycorrhizal networks: common goods of plants shared under unequal terms of trade F. Walder et al. 2012, Plant Physiology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výzkumu kořenů a AM symbiózy – vybrané články</dc:title>
  <dc:creator>Petr Šmilauer</dc:creator>
  <cp:lastModifiedBy>petrsm</cp:lastModifiedBy>
  <cp:revision>95</cp:revision>
  <dcterms:created xsi:type="dcterms:W3CDTF">2006-04-02T06:56:37Z</dcterms:created>
  <dcterms:modified xsi:type="dcterms:W3CDTF">2016-03-31T18:03:30Z</dcterms:modified>
</cp:coreProperties>
</file>